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7" r:id="rId4"/>
    <p:sldId id="282" r:id="rId5"/>
    <p:sldId id="292" r:id="rId6"/>
    <p:sldId id="278" r:id="rId7"/>
    <p:sldId id="287" r:id="rId8"/>
    <p:sldId id="279" r:id="rId9"/>
    <p:sldId id="291" r:id="rId10"/>
    <p:sldId id="293" r:id="rId11"/>
    <p:sldId id="296" r:id="rId12"/>
    <p:sldId id="297" r:id="rId13"/>
    <p:sldId id="298" r:id="rId14"/>
  </p:sldIdLst>
  <p:sldSz cx="12192000" cy="6858000"/>
  <p:notesSz cx="6858000" cy="9296400"/>
  <p:embeddedFontLst>
    <p:embeddedFont>
      <p:font typeface="Wingdings 3" panose="05040102010807070707" pitchFamily="18" charset="2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72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82693-23CD-4E2F-A162-38D87B34FE63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55F9E-5D0D-4BF4-8E75-3445E84CF4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3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665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665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3AA09-5E6D-4228-B972-065AEABA6161}" type="datetimeFigureOut">
              <a:rPr lang="en-US" smtClean="0"/>
              <a:t>2015-12-06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8175" y="1162050"/>
            <a:ext cx="5581650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21" y="4474034"/>
            <a:ext cx="5485158" cy="36607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824"/>
            <a:ext cx="2972421" cy="4665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028" y="8829824"/>
            <a:ext cx="2972421" cy="46657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E464D-74C2-465B-80DC-6F9B7C2BD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35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03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the </a:t>
            </a:r>
            <a:r>
              <a:rPr lang="en-US" i="1" baseline="0" dirty="0" smtClean="0"/>
              <a:t>point of concurrency </a:t>
            </a:r>
            <a:r>
              <a:rPr lang="en-US" i="0" baseline="0" dirty="0" smtClean="0"/>
              <a:t>of the perpendicular bisectors of the triangle formed by the trees A, B and C. This point is the </a:t>
            </a:r>
            <a:r>
              <a:rPr lang="en-US" i="1" baseline="0" dirty="0" smtClean="0"/>
              <a:t>circumcenter</a:t>
            </a:r>
            <a:r>
              <a:rPr lang="en-US" i="0" baseline="0" dirty="0" smtClean="0"/>
              <a:t> of triangle ABC and thus equidistant from A, B and 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99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can use the distance formula to confirm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90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circles</a:t>
            </a:r>
            <a:r>
              <a:rPr lang="en-US" baseline="0" dirty="0" smtClean="0"/>
              <a:t> can we inscribe inside a triangle that touch all three sides? Just one, where the radius is equal to the distance from the center to the sides.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23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incenter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it is the point of concurrency of the angle bisectors. By the Concurrency of Angle Bisectors Theorem, the distances from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incenter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three sides of the triangle are equal, so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GF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GD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this relationship to find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90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 pictures, reminding them about how similar they are to constructions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03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perpendicular lines divide</a:t>
            </a:r>
            <a:r>
              <a:rPr lang="en-US" baseline="0" dirty="0" smtClean="0"/>
              <a:t> the sides evenly, making them </a:t>
            </a:r>
            <a:r>
              <a:rPr lang="en-US" b="1" i="1" baseline="0" dirty="0" smtClean="0"/>
              <a:t>perpendicular bisectors</a:t>
            </a:r>
            <a:r>
              <a:rPr lang="en-US" b="0" i="0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44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Distance from endpoints to</a:t>
            </a:r>
            <a:r>
              <a:rPr lang="en-US" baseline="0" dirty="0" smtClean="0"/>
              <a:t> the center are equidistant. Every point on the vertical line from the center of the top of the board to the vertex is as well.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82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can use the distance formula to confirm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9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circumcenter is just one</a:t>
            </a:r>
            <a:r>
              <a:rPr lang="en-US" baseline="0" dirty="0" smtClean="0"/>
              <a:t> of many triangle “centers”.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00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Acute = inside; right</a:t>
            </a:r>
            <a:r>
              <a:rPr lang="en-US" baseline="0" dirty="0" smtClean="0"/>
              <a:t> = on; obtuse = outside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85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 the intersection point of two of the triangle’s perpendicular bisectors. Here, it is easiest to find the perpendicular bisectors of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it’s a right triangle it is on one of the sides. Acute would be inside and obtuse would be outside.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464D-74C2-465B-80DC-6F9B7C2BDE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7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8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9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1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3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3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92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0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9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856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9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904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60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2015-12-06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9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5834"/>
            <a:ext cx="7766936" cy="1646302"/>
          </a:xfrm>
        </p:spPr>
        <p:txBody>
          <a:bodyPr/>
          <a:lstStyle/>
          <a:p>
            <a:r>
              <a:rPr lang="en-US" dirty="0" smtClean="0"/>
              <a:t>Properties of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752136"/>
            <a:ext cx="7766936" cy="1096899"/>
          </a:xfrm>
        </p:spPr>
        <p:txBody>
          <a:bodyPr>
            <a:normAutofit/>
          </a:bodyPr>
          <a:lstStyle/>
          <a:p>
            <a:r>
              <a:rPr lang="en-US" dirty="0" smtClean="0"/>
              <a:t>Section 5-3: </a:t>
            </a:r>
            <a:r>
              <a:rPr lang="en-US" dirty="0" smtClean="0"/>
              <a:t>Bisectors in Triangles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7761" y="241617"/>
            <a:ext cx="8756073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If I want to place a bench equidistant from three trees in a park, where should I put it?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87761" y="1833124"/>
            <a:ext cx="10054733" cy="46402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61" y="1833124"/>
            <a:ext cx="3772433" cy="356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</a:t>
            </a:r>
            <a:r>
              <a:rPr lang="en-US" dirty="0" smtClean="0">
                <a:solidFill>
                  <a:schemeClr val="bg1"/>
                </a:solidFill>
              </a:rPr>
              <a:t>5-7: Concurrency of </a:t>
            </a:r>
            <a:r>
              <a:rPr lang="en-US" dirty="0" smtClean="0"/>
              <a:t>Angle </a:t>
            </a:r>
            <a:r>
              <a:rPr lang="en-US" dirty="0" smtClean="0">
                <a:solidFill>
                  <a:schemeClr val="bg1"/>
                </a:solidFill>
              </a:rPr>
              <a:t>Bisectors </a:t>
            </a:r>
            <a:r>
              <a:rPr lang="en-US" dirty="0" smtClean="0">
                <a:solidFill>
                  <a:schemeClr val="bg1"/>
                </a:solidFill>
              </a:rPr>
              <a:t>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973" y="4741022"/>
            <a:ext cx="8720368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bisectors of </a:t>
            </a:r>
            <a:r>
              <a:rPr lang="en-US" sz="2800" dirty="0" smtClean="0"/>
              <a:t>the angles </a:t>
            </a:r>
            <a:r>
              <a:rPr lang="en-US" sz="2800" dirty="0"/>
              <a:t>of a triangle </a:t>
            </a:r>
            <a:r>
              <a:rPr lang="en-US" sz="2800" dirty="0" smtClean="0"/>
              <a:t>are concurrent </a:t>
            </a:r>
            <a:r>
              <a:rPr lang="en-US" sz="2800" dirty="0"/>
              <a:t>at a </a:t>
            </a:r>
            <a:r>
              <a:rPr lang="en-US" sz="2800" dirty="0" smtClean="0"/>
              <a:t>point </a:t>
            </a:r>
            <a:r>
              <a:rPr lang="en-US" sz="2800" i="1" dirty="0" smtClean="0"/>
              <a:t>equidistant</a:t>
            </a:r>
            <a:r>
              <a:rPr lang="en-US" sz="2800" dirty="0" smtClean="0"/>
              <a:t> </a:t>
            </a:r>
            <a:r>
              <a:rPr lang="en-US" sz="2800" dirty="0"/>
              <a:t>from </a:t>
            </a:r>
            <a:r>
              <a:rPr lang="en-US" sz="2800" dirty="0" smtClean="0"/>
              <a:t>the sides </a:t>
            </a:r>
            <a:r>
              <a:rPr lang="en-US" sz="2800" dirty="0"/>
              <a:t>of the triangle.</a:t>
            </a:r>
            <a:endParaRPr lang="en-US" sz="2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974" y="1498600"/>
            <a:ext cx="7920823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5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7763" y="451410"/>
            <a:ext cx="6797437" cy="39703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point of concurrency of the </a:t>
            </a:r>
            <a:r>
              <a:rPr lang="en-US" sz="2800" dirty="0" smtClean="0"/>
              <a:t>angle bisectors </a:t>
            </a:r>
            <a:r>
              <a:rPr lang="en-US" sz="2800" dirty="0"/>
              <a:t>of a triangle is </a:t>
            </a:r>
            <a:r>
              <a:rPr lang="en-US" sz="2800" dirty="0" smtClean="0"/>
              <a:t>called the </a:t>
            </a:r>
            <a:r>
              <a:rPr lang="en-US" sz="2800" b="1" i="1" dirty="0" err="1"/>
              <a:t>incenter</a:t>
            </a:r>
            <a:r>
              <a:rPr lang="en-US" sz="2800" b="1" dirty="0"/>
              <a:t> of the triangle. 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800" dirty="0" smtClean="0"/>
              <a:t>For </a:t>
            </a:r>
            <a:r>
              <a:rPr lang="en-US" sz="2800" dirty="0"/>
              <a:t>any triangle, the </a:t>
            </a:r>
            <a:r>
              <a:rPr lang="en-US" sz="2800" i="1" dirty="0" err="1"/>
              <a:t>incenter</a:t>
            </a:r>
            <a:r>
              <a:rPr lang="en-US" sz="2800" dirty="0"/>
              <a:t> </a:t>
            </a:r>
            <a:r>
              <a:rPr lang="en-US" sz="2800" dirty="0" smtClean="0"/>
              <a:t>is always </a:t>
            </a:r>
            <a:r>
              <a:rPr lang="en-US" sz="2800" dirty="0"/>
              <a:t>inside the triangle. In the diagram, points </a:t>
            </a:r>
            <a:r>
              <a:rPr lang="en-US" sz="2800" i="1" dirty="0"/>
              <a:t>X</a:t>
            </a:r>
            <a:r>
              <a:rPr lang="en-US" sz="2800" dirty="0"/>
              <a:t>, </a:t>
            </a:r>
            <a:r>
              <a:rPr lang="en-US" sz="2800" i="1" dirty="0"/>
              <a:t>Y</a:t>
            </a:r>
            <a:r>
              <a:rPr lang="en-US" sz="2800" dirty="0"/>
              <a:t>, and </a:t>
            </a:r>
            <a:r>
              <a:rPr lang="en-US" sz="2800" i="1" dirty="0"/>
              <a:t>Z </a:t>
            </a:r>
            <a:r>
              <a:rPr lang="en-US" sz="2800" dirty="0" smtClean="0"/>
              <a:t>are </a:t>
            </a:r>
            <a:r>
              <a:rPr lang="en-US" sz="2800" i="1" dirty="0" smtClean="0"/>
              <a:t>equidistant</a:t>
            </a:r>
            <a:r>
              <a:rPr lang="en-US" sz="2800" dirty="0" smtClean="0"/>
              <a:t> </a:t>
            </a:r>
            <a:r>
              <a:rPr lang="en-US" sz="2800" dirty="0"/>
              <a:t>from </a:t>
            </a:r>
            <a:r>
              <a:rPr lang="en-US" sz="2800" i="1" dirty="0"/>
              <a:t>P</a:t>
            </a:r>
            <a:r>
              <a:rPr lang="en-US" sz="2800" dirty="0"/>
              <a:t>, the </a:t>
            </a:r>
            <a:r>
              <a:rPr lang="en-US" sz="2800" dirty="0" err="1"/>
              <a:t>incenter</a:t>
            </a:r>
            <a:r>
              <a:rPr lang="en-US" sz="2800" dirty="0"/>
              <a:t> of </a:t>
            </a:r>
            <a:r>
              <a:rPr lang="en-US" sz="2800" i="1" dirty="0"/>
              <a:t>ABC</a:t>
            </a:r>
            <a:r>
              <a:rPr lang="en-US" sz="2800" dirty="0"/>
              <a:t>. </a:t>
            </a:r>
            <a:r>
              <a:rPr lang="en-US" sz="2800" i="1" dirty="0"/>
              <a:t>P </a:t>
            </a:r>
            <a:r>
              <a:rPr lang="en-US" sz="2800" dirty="0"/>
              <a:t>is the center </a:t>
            </a:r>
            <a:r>
              <a:rPr lang="en-US" sz="2800" dirty="0" smtClean="0"/>
              <a:t>of the </a:t>
            </a:r>
            <a:r>
              <a:rPr lang="en-US" sz="2800" dirty="0"/>
              <a:t>circle that is </a:t>
            </a:r>
            <a:r>
              <a:rPr lang="en-US" sz="2800" b="1" dirty="0"/>
              <a:t>inscribed </a:t>
            </a:r>
            <a:r>
              <a:rPr lang="en-US" sz="2800" b="1" dirty="0" smtClean="0"/>
              <a:t>inside </a:t>
            </a:r>
            <a:r>
              <a:rPr lang="en-US" sz="2800" dirty="0"/>
              <a:t>the triangle.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647700"/>
            <a:ext cx="48768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137" y="1955800"/>
            <a:ext cx="5299147" cy="3416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5284" y="1955800"/>
            <a:ext cx="5475216" cy="34163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52500" y="647700"/>
            <a:ext cx="6038833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i="1" dirty="0"/>
              <a:t>GE </a:t>
            </a:r>
            <a:r>
              <a:rPr lang="en-US" sz="2800" dirty="0"/>
              <a:t> </a:t>
            </a:r>
            <a:r>
              <a:rPr lang="en-US" sz="2800" dirty="0" smtClean="0"/>
              <a:t>= 2</a:t>
            </a:r>
            <a:r>
              <a:rPr lang="en-US" sz="2800" i="1" dirty="0" smtClean="0"/>
              <a:t>x -</a:t>
            </a:r>
            <a:r>
              <a:rPr lang="en-US" sz="2800" dirty="0" smtClean="0"/>
              <a:t> </a:t>
            </a:r>
            <a:r>
              <a:rPr lang="en-US" sz="2800" dirty="0"/>
              <a:t>7 and </a:t>
            </a:r>
            <a:r>
              <a:rPr lang="en-US" sz="2800" i="1" dirty="0"/>
              <a:t>GF </a:t>
            </a:r>
            <a:r>
              <a:rPr lang="en-US" sz="2800" i="1" dirty="0" smtClean="0"/>
              <a:t>=</a:t>
            </a:r>
            <a:r>
              <a:rPr lang="en-US" sz="2800" dirty="0" smtClean="0"/>
              <a:t> </a:t>
            </a:r>
            <a:r>
              <a:rPr lang="en-US" sz="2800" i="1" dirty="0"/>
              <a:t>x </a:t>
            </a:r>
            <a:r>
              <a:rPr lang="en-US" sz="2800" dirty="0"/>
              <a:t>+ 4. What is </a:t>
            </a:r>
            <a:r>
              <a:rPr lang="en-US" sz="2800" i="1" dirty="0"/>
              <a:t>GD</a:t>
            </a:r>
            <a:r>
              <a:rPr lang="en-US" sz="2800" dirty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014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Learning objectives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sz="3200" dirty="0" smtClean="0"/>
              <a:t>Learn about </a:t>
            </a:r>
            <a:r>
              <a:rPr lang="en-US" sz="3200" dirty="0" smtClean="0"/>
              <a:t>angle bisectors in triangles, their properties and how to use them to solve problems.</a:t>
            </a:r>
            <a:endParaRPr lang="en-US" sz="3200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Review: </a:t>
            </a:r>
            <a:r>
              <a:rPr lang="en-US" dirty="0" err="1" smtClean="0">
                <a:solidFill>
                  <a:schemeClr val="bg1"/>
                </a:solidFill>
              </a:rPr>
              <a:t>Midesgments</a:t>
            </a:r>
            <a:r>
              <a:rPr lang="en-US" dirty="0" smtClean="0">
                <a:solidFill>
                  <a:schemeClr val="bg1"/>
                </a:solidFill>
              </a:rPr>
              <a:t>; perpendicular bisectors and angle bisectors.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974" y="1820894"/>
            <a:ext cx="97961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Midsegments join two midpoints and are parallel to the third side and half the length of the third side.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Perpendicular bisectors connect a midpoint with the opposite vertex and bisect both the line segment and the vertex. Every point on the perpendicular bisector is equidistant from the endpoints of the </a:t>
            </a:r>
            <a:r>
              <a:rPr lang="en-US" sz="2800" dirty="0" smtClean="0">
                <a:solidFill>
                  <a:schemeClr val="bg1"/>
                </a:solidFill>
              </a:rPr>
              <a:t>line segment.</a:t>
            </a:r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Angle bisectors cut an angle in half and are equidistant from the sides of the angle.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3974" y="328269"/>
            <a:ext cx="806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Discovery learning!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974" y="1103406"/>
            <a:ext cx="7523579" cy="44012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Draw a circle centered at point </a:t>
            </a:r>
            <a:r>
              <a:rPr lang="en-US" sz="2800" b="1" i="1" dirty="0" smtClean="0"/>
              <a:t>C</a:t>
            </a:r>
            <a:r>
              <a:rPr lang="en-US" sz="2800" dirty="0" smtClean="0"/>
              <a:t>, then pick three points on the circle and connect them (making a triangle).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Draw three lines from the center of the </a:t>
            </a:r>
            <a:r>
              <a:rPr lang="en-US" sz="2800" dirty="0" smtClean="0"/>
              <a:t>circle perpendicular to each side of the triangle.</a:t>
            </a:r>
          </a:p>
          <a:p>
            <a:endParaRPr lang="en-US" sz="2800" dirty="0"/>
          </a:p>
          <a:p>
            <a:r>
              <a:rPr lang="en-US" sz="2800" dirty="0" smtClean="0"/>
              <a:t>What conjectures (educated guesses) can you make about the how the sides of the triangle are divided by those lines?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7553" y="1103406"/>
            <a:ext cx="3178592" cy="307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8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3974" y="328269"/>
            <a:ext cx="8064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Concurrency in triangles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3974" y="1103406"/>
            <a:ext cx="7523579" cy="52629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When three or more lines intersect at the same point, they are </a:t>
            </a:r>
            <a:r>
              <a:rPr lang="en-US" sz="2800" b="1" i="1" dirty="0" smtClean="0"/>
              <a:t>concurrent</a:t>
            </a:r>
            <a:r>
              <a:rPr lang="en-US" sz="2800" dirty="0" smtClean="0"/>
              <a:t>. The point at which they intersect is called the </a:t>
            </a:r>
            <a:r>
              <a:rPr lang="en-US" sz="2800" b="1" i="1" dirty="0" smtClean="0"/>
              <a:t>point of concurrency</a:t>
            </a:r>
            <a:r>
              <a:rPr lang="en-US" sz="2800" dirty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In this case that point is </a:t>
            </a:r>
            <a:r>
              <a:rPr lang="en-US" sz="2800" b="1" i="1" dirty="0" smtClean="0"/>
              <a:t>C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For any triangle, certain sets of lines are always</a:t>
            </a:r>
          </a:p>
          <a:p>
            <a:r>
              <a:rPr lang="en-US" sz="2800" dirty="0"/>
              <a:t>concurrent. Two of these sets of lines are the </a:t>
            </a:r>
            <a:r>
              <a:rPr lang="en-US" sz="2800" b="1" i="1" dirty="0"/>
              <a:t>perpendicular bisectors </a:t>
            </a:r>
            <a:r>
              <a:rPr lang="en-US" sz="2800" dirty="0"/>
              <a:t>of the triangle’s</a:t>
            </a:r>
          </a:p>
          <a:p>
            <a:r>
              <a:rPr lang="en-US" sz="2800" dirty="0"/>
              <a:t>three sides and the </a:t>
            </a:r>
            <a:r>
              <a:rPr lang="en-US" sz="2800" b="1" i="1" dirty="0"/>
              <a:t>bisectors</a:t>
            </a:r>
            <a:r>
              <a:rPr lang="en-US" sz="2800" dirty="0"/>
              <a:t> of the triangle’s three angles.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7553" y="1103406"/>
            <a:ext cx="3178592" cy="307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23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3" y="177800"/>
            <a:ext cx="9406167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</a:t>
            </a:r>
            <a:r>
              <a:rPr lang="en-US" dirty="0" smtClean="0">
                <a:solidFill>
                  <a:schemeClr val="bg1"/>
                </a:solidFill>
              </a:rPr>
              <a:t>5-6: Concurrency of Perpendicular Bisectors </a:t>
            </a:r>
            <a:r>
              <a:rPr lang="en-US" dirty="0" smtClean="0">
                <a:solidFill>
                  <a:schemeClr val="bg1"/>
                </a:solidFill>
              </a:rPr>
              <a:t>Theorem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3973" y="4741022"/>
            <a:ext cx="8720368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perpendicular </a:t>
            </a:r>
            <a:r>
              <a:rPr lang="en-US" sz="2800" dirty="0" smtClean="0"/>
              <a:t>bisectors of </a:t>
            </a:r>
            <a:r>
              <a:rPr lang="en-US" sz="2800" dirty="0"/>
              <a:t>the sides of a </a:t>
            </a:r>
            <a:r>
              <a:rPr lang="en-US" sz="2800" dirty="0" smtClean="0"/>
              <a:t>triangle are </a:t>
            </a:r>
            <a:r>
              <a:rPr lang="en-US" sz="2800" dirty="0"/>
              <a:t>concurrent at a </a:t>
            </a:r>
            <a:r>
              <a:rPr lang="en-US" sz="2800" dirty="0" smtClean="0"/>
              <a:t>point equidistant </a:t>
            </a:r>
            <a:r>
              <a:rPr lang="en-US" sz="2800" dirty="0"/>
              <a:t>from the vertices</a:t>
            </a:r>
            <a:r>
              <a:rPr lang="en-US" sz="2800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116" y="1498600"/>
            <a:ext cx="7125487" cy="287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7763" y="451410"/>
            <a:ext cx="7263042" cy="39703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The point of concurrency of the perpendicular </a:t>
            </a:r>
            <a:r>
              <a:rPr lang="en-US" sz="2800" dirty="0" smtClean="0"/>
              <a:t>bisectors of </a:t>
            </a:r>
            <a:r>
              <a:rPr lang="en-US" sz="2800" dirty="0"/>
              <a:t>a triangle is called </a:t>
            </a:r>
            <a:r>
              <a:rPr lang="en-US" sz="2800" dirty="0" smtClean="0"/>
              <a:t>the </a:t>
            </a:r>
            <a:r>
              <a:rPr lang="en-US" sz="2800" b="1" dirty="0" smtClean="0"/>
              <a:t>circumcenter </a:t>
            </a:r>
            <a:r>
              <a:rPr lang="en-US" sz="2800" b="1" dirty="0"/>
              <a:t>of the triangle.</a:t>
            </a:r>
          </a:p>
          <a:p>
            <a:endParaRPr lang="en-US" sz="2800" dirty="0" smtClean="0"/>
          </a:p>
          <a:p>
            <a:r>
              <a:rPr lang="en-US" sz="2800" dirty="0" smtClean="0"/>
              <a:t>Since </a:t>
            </a:r>
            <a:r>
              <a:rPr lang="en-US" sz="2800" dirty="0"/>
              <a:t>the circumcenter is equidistant from the </a:t>
            </a:r>
            <a:r>
              <a:rPr lang="en-US" sz="2800" dirty="0" smtClean="0"/>
              <a:t>vertices, you </a:t>
            </a:r>
            <a:r>
              <a:rPr lang="en-US" sz="2800" dirty="0"/>
              <a:t>can use the circumcenter as the center of the </a:t>
            </a:r>
            <a:r>
              <a:rPr lang="en-US" sz="2800" dirty="0" smtClean="0"/>
              <a:t>circle that </a:t>
            </a:r>
            <a:r>
              <a:rPr lang="en-US" sz="2800" dirty="0"/>
              <a:t>contains each vertex of the triangle. </a:t>
            </a:r>
            <a:r>
              <a:rPr lang="en-US" sz="2800" dirty="0"/>
              <a:t>T</a:t>
            </a:r>
            <a:r>
              <a:rPr lang="en-US" sz="2800" dirty="0" smtClean="0"/>
              <a:t>he circle is thus </a:t>
            </a:r>
            <a:r>
              <a:rPr lang="en-US" sz="2800" b="1" dirty="0" smtClean="0"/>
              <a:t>circumscribed </a:t>
            </a:r>
            <a:r>
              <a:rPr lang="en-US" sz="2800" b="1" dirty="0"/>
              <a:t>about </a:t>
            </a:r>
            <a:r>
              <a:rPr lang="en-US" sz="2800" dirty="0"/>
              <a:t>the triangle.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805" y="451410"/>
            <a:ext cx="3890110" cy="397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9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1891" y="511802"/>
            <a:ext cx="8710027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The </a:t>
            </a:r>
            <a:r>
              <a:rPr lang="en-US" sz="2800" i="1" dirty="0" smtClean="0"/>
              <a:t>circumcenter</a:t>
            </a:r>
            <a:r>
              <a:rPr lang="en-US" sz="2800" dirty="0" smtClean="0"/>
              <a:t> of a triangle an be </a:t>
            </a:r>
            <a:r>
              <a:rPr lang="en-US" sz="2800" b="1" dirty="0" smtClean="0"/>
              <a:t>inside</a:t>
            </a:r>
            <a:r>
              <a:rPr lang="en-US" sz="2800" dirty="0" smtClean="0"/>
              <a:t>, </a:t>
            </a:r>
            <a:r>
              <a:rPr lang="en-US" sz="2800" b="1" dirty="0" smtClean="0"/>
              <a:t>on</a:t>
            </a:r>
            <a:r>
              <a:rPr lang="en-US" sz="2800" dirty="0" smtClean="0"/>
              <a:t> or </a:t>
            </a:r>
            <a:r>
              <a:rPr lang="en-US" sz="2800" b="1" dirty="0" smtClean="0"/>
              <a:t>outside</a:t>
            </a:r>
            <a:r>
              <a:rPr lang="en-US" sz="2800" dirty="0" smtClean="0"/>
              <a:t> the triangle.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91" y="1920968"/>
            <a:ext cx="9873548" cy="285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7761" y="241617"/>
            <a:ext cx="8756073" cy="13849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/>
              <a:t>What are the coordinates of the circumcenter of the triangle with vertices </a:t>
            </a:r>
            <a:r>
              <a:rPr lang="en-US" sz="2800" i="1" dirty="0"/>
              <a:t>P</a:t>
            </a:r>
            <a:r>
              <a:rPr lang="en-US" sz="2800" dirty="0"/>
              <a:t>(0, 6</a:t>
            </a:r>
            <a:r>
              <a:rPr lang="en-US" sz="2800" dirty="0" smtClean="0"/>
              <a:t>), </a:t>
            </a:r>
            <a:r>
              <a:rPr lang="en-US" sz="2800" i="1" dirty="0" smtClean="0"/>
              <a:t>O</a:t>
            </a:r>
            <a:r>
              <a:rPr lang="en-US" sz="2800" dirty="0" smtClean="0"/>
              <a:t>(0</a:t>
            </a:r>
            <a:r>
              <a:rPr lang="en-US" sz="2800" dirty="0"/>
              <a:t>, 0), and </a:t>
            </a:r>
            <a:r>
              <a:rPr lang="en-US" sz="2800" i="1" dirty="0"/>
              <a:t>S</a:t>
            </a:r>
            <a:r>
              <a:rPr lang="en-US" sz="2800" dirty="0"/>
              <a:t>(4, 0</a:t>
            </a:r>
            <a:r>
              <a:rPr lang="en-US" sz="2800" dirty="0" smtClean="0"/>
              <a:t>)? Hint: it’s a right triangle, so where should the center be?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87761" y="1833124"/>
            <a:ext cx="10054733" cy="46402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053" y="2035080"/>
            <a:ext cx="4180148" cy="423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</TotalTime>
  <Words>810</Words>
  <Application>Microsoft Office PowerPoint</Application>
  <PresentationFormat>Widescreen</PresentationFormat>
  <Paragraphs>65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Wingdings 3</vt:lpstr>
      <vt:lpstr>Calibri</vt:lpstr>
      <vt:lpstr>Arial</vt:lpstr>
      <vt:lpstr>Cambria</vt:lpstr>
      <vt:lpstr>Facet</vt:lpstr>
      <vt:lpstr>Properties of Triangles</vt:lpstr>
      <vt:lpstr>Learning objectives</vt:lpstr>
      <vt:lpstr>Review: Midesgments; perpendicular bisectors and angle bisectors.</vt:lpstr>
      <vt:lpstr>PowerPoint Presentation</vt:lpstr>
      <vt:lpstr>PowerPoint Presentation</vt:lpstr>
      <vt:lpstr>Theorem 5-6: Concurrency of Perpendicular Bisectors Theorem</vt:lpstr>
      <vt:lpstr>PowerPoint Presentation</vt:lpstr>
      <vt:lpstr>PowerPoint Presentation</vt:lpstr>
      <vt:lpstr>PowerPoint Presentation</vt:lpstr>
      <vt:lpstr>PowerPoint Presentation</vt:lpstr>
      <vt:lpstr>Theorem 5-7: Concurrency of Angle Bisectors Theorem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67</cp:revision>
  <cp:lastPrinted>2015-12-02T04:42:53Z</cp:lastPrinted>
  <dcterms:created xsi:type="dcterms:W3CDTF">2015-10-28T01:16:32Z</dcterms:created>
  <dcterms:modified xsi:type="dcterms:W3CDTF">2015-12-07T02:05:36Z</dcterms:modified>
</cp:coreProperties>
</file>